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0" r:id="rId3"/>
    <p:sldId id="260" r:id="rId4"/>
    <p:sldId id="265" r:id="rId5"/>
    <p:sldId id="257" r:id="rId6"/>
    <p:sldId id="273" r:id="rId7"/>
    <p:sldId id="279" r:id="rId8"/>
    <p:sldId id="281" r:id="rId9"/>
    <p:sldId id="267" r:id="rId10"/>
    <p:sldId id="286" r:id="rId11"/>
    <p:sldId id="278" r:id="rId12"/>
    <p:sldId id="276" r:id="rId13"/>
    <p:sldId id="282" r:id="rId14"/>
    <p:sldId id="283" r:id="rId15"/>
    <p:sldId id="284" r:id="rId16"/>
    <p:sldId id="285" r:id="rId17"/>
    <p:sldId id="266" r:id="rId18"/>
    <p:sldId id="274" r:id="rId19"/>
    <p:sldId id="277" r:id="rId2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A57981-3B44-F74D-A506-7C13F5B3054F}">
          <p14:sldIdLst>
            <p14:sldId id="256"/>
            <p14:sldId id="280"/>
            <p14:sldId id="260"/>
            <p14:sldId id="265"/>
            <p14:sldId id="257"/>
            <p14:sldId id="273"/>
            <p14:sldId id="279"/>
            <p14:sldId id="281"/>
            <p14:sldId id="267"/>
            <p14:sldId id="286"/>
            <p14:sldId id="278"/>
            <p14:sldId id="276"/>
          </p14:sldIdLst>
        </p14:section>
        <p14:section name="standby" id="{E3E783AD-DC5D-F94E-871C-786717BFE10B}">
          <p14:sldIdLst>
            <p14:sldId id="282"/>
            <p14:sldId id="283"/>
            <p14:sldId id="284"/>
            <p14:sldId id="285"/>
            <p14:sldId id="266"/>
            <p14:sldId id="274"/>
            <p14:sldId id="27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pos="272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FFCCCC"/>
    <a:srgbClr val="D8E1F4"/>
    <a:srgbClr val="1F407A"/>
    <a:srgbClr val="E1FFE1"/>
    <a:srgbClr val="FFFFF3"/>
    <a:srgbClr val="FAEDDA"/>
    <a:srgbClr val="002060"/>
    <a:srgbClr val="69A5E1"/>
    <a:srgbClr val="E1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65" autoAdjust="0"/>
  </p:normalViewPr>
  <p:slideViewPr>
    <p:cSldViewPr snapToGrid="0" snapToObjects="1">
      <p:cViewPr varScale="1">
        <p:scale>
          <a:sx n="84" d="100"/>
          <a:sy n="84" d="100"/>
        </p:scale>
        <p:origin x="-984" y="-10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72"/>
        <p:guide pos="74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2"/>
    </p:cViewPr>
  </p:sorterViewPr>
  <p:notesViewPr>
    <p:cSldViewPr snapToGrid="0" snapToObjects="1">
      <p:cViewPr varScale="1">
        <p:scale>
          <a:sx n="10" d="100"/>
          <a:sy n="10" d="100"/>
        </p:scale>
        <p:origin x="-912" y="8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4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569" y="4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/>
          <a:lstStyle>
            <a:lvl1pPr algn="r">
              <a:defRPr sz="1300"/>
            </a:lvl1pPr>
          </a:lstStyle>
          <a:p>
            <a:fld id="{27F065D9-8514-4420-B717-EA7316A2C537}" type="datetimeFigureOut">
              <a:rPr lang="de-CH" smtClean="0"/>
              <a:t>6/2/18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97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569" y="9721897"/>
            <a:ext cx="3076022" cy="511071"/>
          </a:xfrm>
          <a:prstGeom prst="rect">
            <a:avLst/>
          </a:prstGeom>
        </p:spPr>
        <p:txBody>
          <a:bodyPr vert="horz" lIns="96343" tIns="48172" rIns="96343" bIns="48172" rtlCol="0" anchor="b"/>
          <a:lstStyle>
            <a:lvl1pPr algn="r">
              <a:defRPr sz="1300"/>
            </a:lvl1pPr>
          </a:lstStyle>
          <a:p>
            <a:fld id="{2668F9DA-1C07-4008-A7A4-E7932D0322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8549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6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8" y="6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6/2/18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07" tIns="49504" rIns="99007" bIns="4950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07" tIns="49504" rIns="99007" bIns="4950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" y="9721111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8" y="9721111"/>
            <a:ext cx="3076363" cy="511731"/>
          </a:xfrm>
          <a:prstGeom prst="rect">
            <a:avLst/>
          </a:prstGeom>
        </p:spPr>
        <p:txBody>
          <a:bodyPr vert="horz" lIns="99007" tIns="49504" rIns="99007" bIns="49504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2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Ontology = high quality controlled structured vocabularies for the annotation (description, tagging) of data, images, documents</a:t>
            </a:r>
            <a:r>
              <a:rPr lang="is-IS" b="1" dirty="0" smtClean="0"/>
              <a:t>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9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Logical universe provides explicit ontologies formalising the human cognition. </a:t>
            </a:r>
          </a:p>
          <a:p>
            <a:r>
              <a:rPr lang="en-GB" sz="1200" dirty="0" smtClean="0"/>
              <a:t>Representation universe deals with the description of objects from the logical universe.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93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Critical infrastructure ontology defines attributes and relationships of infrastructure components. </a:t>
            </a:r>
          </a:p>
          <a:p>
            <a:r>
              <a:rPr lang="en-GB" sz="1200" dirty="0" smtClean="0"/>
              <a:t>Interdependencies ontology defines different types of interdependencies and relationship between them.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Reduce data redundancy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501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is a standard model for data interchange on the Web and written in XML.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RDF scheme provides basic elements to describe ontologies.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51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Ontology = high quality controlled structured vocabularies for the annotation (description, tagging) of data, images, documents</a:t>
            </a:r>
            <a:r>
              <a:rPr lang="is-IS" b="1" dirty="0" smtClean="0"/>
              <a:t>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446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31141" y="731609"/>
            <a:ext cx="4929717" cy="453783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63876"/>
            <a:ext cx="11328400" cy="1673412"/>
          </a:xfrm>
          <a:solidFill>
            <a:srgbClr val="69A5E1">
              <a:alpha val="60000"/>
            </a:srgbClr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marL="896938" indent="0" algn="ctr">
              <a:defRPr lang="de-DE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92BF4FBE-0522-49A2-A01E-13F521B4C0B7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4623" y="2514601"/>
            <a:ext cx="11328400" cy="2066528"/>
          </a:xfrm>
          <a:solidFill>
            <a:srgbClr val="69A5E1">
              <a:alpha val="60000"/>
            </a:srgbClr>
          </a:solidFill>
        </p:spPr>
        <p:txBody>
          <a:bodyPr wrap="square" lIns="144000" tIns="720000" anchor="t" anchorCtr="0"/>
          <a:lstStyle>
            <a:lvl1pPr marL="896938" indent="0" algn="ctr">
              <a:lnSpc>
                <a:spcPct val="100000"/>
              </a:lnSpc>
              <a:spcBef>
                <a:spcPts val="3000"/>
              </a:spcBef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877886"/>
          </a:xfr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>
            <a:lvl1pPr>
              <a:defRPr lang="de-CH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2024064"/>
            <a:ext cx="11328400" cy="4210046"/>
          </a:xfrm>
        </p:spPr>
        <p:txBody>
          <a:bodyPr vert="horz" lIns="140400" tIns="0" rIns="0" bIns="0" rtlCol="0">
            <a:noAutofit/>
          </a:bodyPr>
          <a:lstStyle>
            <a:lvl1pPr>
              <a:buClr>
                <a:schemeClr val="tx1">
                  <a:lumMod val="20000"/>
                  <a:lumOff val="80000"/>
                </a:schemeClr>
              </a:buClr>
              <a:defRPr lang="en-US" sz="2400" smtClean="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buClr>
                <a:schemeClr val="tx1">
                  <a:lumMod val="40000"/>
                  <a:lumOff val="60000"/>
                </a:schemeClr>
              </a:buClr>
              <a:defRPr lang="en-US" sz="2000" smtClean="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buClr>
                <a:schemeClr val="tx1">
                  <a:lumMod val="40000"/>
                  <a:lumOff val="60000"/>
                </a:schemeClr>
              </a:buClr>
              <a:defRPr lang="en-US" sz="1800" smtClean="0">
                <a:solidFill>
                  <a:srgbClr val="002060"/>
                </a:solidFill>
                <a:latin typeface="Futura BdCn BT" pitchFamily="34" charset="0"/>
              </a:defRPr>
            </a:lvl3pPr>
            <a:lvl4pPr>
              <a:buClr>
                <a:schemeClr val="tx1">
                  <a:lumMod val="40000"/>
                  <a:lumOff val="60000"/>
                </a:schemeClr>
              </a:buClr>
              <a:defRPr lang="en-US" sz="1600" smtClean="0">
                <a:solidFill>
                  <a:srgbClr val="002060"/>
                </a:solidFill>
                <a:latin typeface="Futura BdCn BT" pitchFamily="34" charset="0"/>
              </a:defRPr>
            </a:lvl4pPr>
            <a:lvl5pPr>
              <a:buClr>
                <a:schemeClr val="tx1">
                  <a:lumMod val="40000"/>
                  <a:lumOff val="60000"/>
                </a:schemeClr>
              </a:buClr>
              <a:defRPr lang="de-DE" sz="160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F407A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4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600">
                <a:solidFill>
                  <a:srgbClr val="002060"/>
                </a:solidFill>
                <a:latin typeface="Futura BdCn BT" pitchFamily="34" charset="0"/>
              </a:defRPr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>
                <a:solidFill>
                  <a:srgbClr val="002060"/>
                </a:solidFill>
                <a:latin typeface="Futura BdCn BT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1" y="2024064"/>
            <a:ext cx="5472179" cy="4213225"/>
          </a:xfrm>
        </p:spPr>
        <p:txBody>
          <a:bodyPr vert="horz" lIns="140400" tIns="0" rIns="0" bIns="0" rtlCol="0">
            <a:noAutofit/>
          </a:bodyPr>
          <a:lstStyle>
            <a:lvl1pPr>
              <a:defRPr lang="de-DE" sz="2000" dirty="0" smtClean="0">
                <a:solidFill>
                  <a:srgbClr val="002060"/>
                </a:solidFill>
                <a:latin typeface="Futura BdCn BT" pitchFamily="34" charset="0"/>
              </a:defRPr>
            </a:lvl1pPr>
            <a:lvl2pPr>
              <a:defRPr lang="de-DE" sz="1800" dirty="0" smtClean="0">
                <a:solidFill>
                  <a:srgbClr val="002060"/>
                </a:solidFill>
                <a:latin typeface="Futura BdCn BT" pitchFamily="34" charset="0"/>
              </a:defRPr>
            </a:lvl2pPr>
            <a:lvl3pPr>
              <a:defRPr lang="de-DE" sz="1600" dirty="0" smtClean="0">
                <a:solidFill>
                  <a:srgbClr val="002060"/>
                </a:solidFill>
                <a:latin typeface="Futura BdCn BT" pitchFamily="34" charset="0"/>
              </a:defRPr>
            </a:lvl3pPr>
            <a:lvl4pPr>
              <a:defRPr lang="de-DE" sz="1400" dirty="0" smtClean="0">
                <a:solidFill>
                  <a:srgbClr val="002060"/>
                </a:solidFill>
                <a:latin typeface="Futura BdCn BT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6/2/18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64443" y="646114"/>
            <a:ext cx="11195756" cy="877886"/>
          </a:xfr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>
            <a:lvl1pPr>
              <a:defRPr lang="de-CH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4AE1E89-2EE0-4320-B5A2-F15E505D5862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r>
              <a:rPr lang="de-DE" smtClean="0"/>
              <a:t>Hans R. Heinimann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16587" y="646114"/>
            <a:ext cx="11307796" cy="877886"/>
          </a:xfrm>
        </p:spPr>
        <p:txBody>
          <a:bodyPr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646114"/>
            <a:ext cx="11328400" cy="877886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90500" y="127001"/>
            <a:ext cx="11812801" cy="612775"/>
            <a:chOff x="142874" y="152400"/>
            <a:chExt cx="8859601" cy="61277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BD23B19E-8C35-419D-B8B2-87612A89E43F}" type="datetime1">
              <a:rPr lang="de-DE" smtClean="0"/>
              <a:pPr/>
              <a:t>6/2/18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34311" y="6308726"/>
            <a:ext cx="113984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1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rgbClr val="002060"/>
                </a:solidFill>
                <a:latin typeface="Futura BdCn BT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45067" y="1930400"/>
            <a:ext cx="10654523" cy="430688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>
                <a:solidFill>
                  <a:srgbClr val="002060"/>
                </a:solidFill>
                <a:latin typeface="Futura BdCn BT" pitchFamily="34" charset="0"/>
              </a:rPr>
              <a:t>|</a:t>
            </a:r>
            <a:endParaRPr lang="de-CH" sz="800" dirty="0">
              <a:solidFill>
                <a:srgbClr val="002060"/>
              </a:solidFill>
              <a:latin typeface="Futura BdCn BT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14" y="6341151"/>
            <a:ext cx="899596" cy="43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33" y="6337591"/>
            <a:ext cx="1104052" cy="41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99" y="6331638"/>
            <a:ext cx="424331" cy="40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73" y="6327971"/>
            <a:ext cx="1084038" cy="38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79" y="6449845"/>
            <a:ext cx="1175512" cy="20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024396"/>
              </p:ext>
            </p:extLst>
          </p:nvPr>
        </p:nvGraphicFramePr>
        <p:xfrm>
          <a:off x="467147" y="6373772"/>
          <a:ext cx="1332051" cy="35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" name="Corel DESIGNER" r:id="rId12" imgW="6882717" imgH="1850040" progId="CorelDESIGNER.Graphic.16">
                  <p:embed/>
                </p:oleObj>
              </mc:Choice>
              <mc:Fallback>
                <p:oleObj name="Corel DESIGNER" r:id="rId12" imgW="6882717" imgH="1850040" progId="CorelDESIGNER.Graphic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147" y="6373772"/>
                        <a:ext cx="1332051" cy="35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604" y="131366"/>
            <a:ext cx="1607775" cy="470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2" r:id="rId3"/>
    <p:sldLayoutId id="2147483655" r:id="rId4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Futura BdCn BT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Wingdings" pitchFamily="2" charset="2"/>
        <a:buChar char="§"/>
        <a:defRPr sz="20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4pPr>
      <a:lvl5pPr marL="1252538" indent="-174625" algn="l" defTabSz="914400" rtl="0" eaLnBrk="1" latinLnBrk="0" hangingPunct="1">
        <a:lnSpc>
          <a:spcPct val="100000"/>
        </a:lnSpc>
        <a:spcBef>
          <a:spcPts val="400"/>
        </a:spcBef>
        <a:buClr>
          <a:schemeClr val="tx1">
            <a:lumMod val="40000"/>
            <a:lumOff val="60000"/>
          </a:schemeClr>
        </a:buClr>
        <a:buFont typeface="Arial" panose="020B0604020202020204" pitchFamily="34" charset="0"/>
        <a:buChar char="•"/>
        <a:defRPr sz="1400" kern="1200">
          <a:solidFill>
            <a:srgbClr val="002060"/>
          </a:solidFill>
          <a:latin typeface="Futura BdCn B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" Target="slide9.xml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slide" Target="slide14.xml"/><Relationship Id="rId5" Type="http://schemas.openxmlformats.org/officeDocument/2006/relationships/image" Target="../media/image21.png"/><Relationship Id="rId6" Type="http://schemas.openxmlformats.org/officeDocument/2006/relationships/slide" Target="slide15.xml"/><Relationship Id="rId7" Type="http://schemas.openxmlformats.org/officeDocument/2006/relationships/image" Target="../media/image22.png"/><Relationship Id="rId8" Type="http://schemas.openxmlformats.org/officeDocument/2006/relationships/slide" Target="slide16.xml"/><Relationship Id="rId9" Type="http://schemas.openxmlformats.org/officeDocument/2006/relationships/image" Target="../media/image23.png"/><Relationship Id="rId10" Type="http://schemas.openxmlformats.org/officeDocument/2006/relationships/slide" Target="slide17.xml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YAN Jingya </a:t>
            </a:r>
          </a:p>
          <a:p>
            <a:r>
              <a:rPr lang="de-CH" dirty="0" err="1" smtClean="0"/>
              <a:t>Postdoctoral</a:t>
            </a:r>
            <a:r>
              <a:rPr lang="de-CH" dirty="0" smtClean="0"/>
              <a:t> Researcher, ETH </a:t>
            </a:r>
            <a:r>
              <a:rPr lang="de-CH" dirty="0" err="1" smtClean="0"/>
              <a:t>Zurich</a:t>
            </a:r>
            <a:r>
              <a:rPr lang="de-CH" dirty="0" smtClean="0"/>
              <a:t>, </a:t>
            </a:r>
            <a:r>
              <a:rPr lang="de-CH" dirty="0" err="1" smtClean="0"/>
              <a:t>Singapore</a:t>
            </a:r>
            <a:r>
              <a:rPr lang="de-CH" dirty="0" smtClean="0"/>
              <a:t>-ETH </a:t>
            </a:r>
            <a:r>
              <a:rPr lang="de-CH" dirty="0" err="1" smtClean="0"/>
              <a:t>Centre</a:t>
            </a:r>
            <a:endParaRPr lang="de-CH" dirty="0" smtClean="0"/>
          </a:p>
          <a:p>
            <a:r>
              <a:rPr lang="de-CH" dirty="0" err="1" smtClean="0"/>
              <a:t>Jingya.yan@frs.ethz.ch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Ontology-based approach to </a:t>
            </a:r>
            <a:r>
              <a:rPr lang="en-GB" sz="4000" dirty="0" smtClean="0"/>
              <a:t>modelling </a:t>
            </a:r>
            <a:r>
              <a:rPr lang="en-GB" sz="4000" dirty="0"/>
              <a:t>interdependency of critical infrastructure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3218464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interdependency modelling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smtClean="0"/>
              <a:t>-</a:t>
            </a:r>
            <a:r>
              <a:rPr lang="en-GB" sz="2400" dirty="0" smtClean="0"/>
              <a:t>Demo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v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255" y="1293294"/>
            <a:ext cx="8784301" cy="4940820"/>
          </a:xfrm>
        </p:spPr>
      </p:pic>
    </p:spTree>
    <p:extLst>
      <p:ext uri="{BB962C8B-B14F-4D97-AF65-F5344CB8AC3E}">
        <p14:creationId xmlns:p14="http://schemas.microsoft.com/office/powerpoint/2010/main" val="22879864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75456"/>
          </a:xfrm>
        </p:spPr>
        <p:txBody>
          <a:bodyPr/>
          <a:lstStyle/>
          <a:p>
            <a:r>
              <a:rPr lang="en-GB" dirty="0" smtClean="0"/>
              <a:t>Summary and Further works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553155" y="1628760"/>
            <a:ext cx="11130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/>
              <a:t>An initial design of ontologies in knowledge module</a:t>
            </a:r>
            <a:r>
              <a:rPr lang="en-SG" sz="20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 smtClean="0"/>
              <a:t>The </a:t>
            </a:r>
            <a:r>
              <a:rPr lang="en-SG" sz="2000" dirty="0"/>
              <a:t>ontology framework can be easily extended to incorporate new features of the systems, thus it is adaptive to the future scenarios</a:t>
            </a:r>
            <a:r>
              <a:rPr lang="en-SG" sz="20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sz="2000" dirty="0" smtClean="0"/>
              <a:t>Further works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 smtClean="0"/>
              <a:t>Knowledge module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zh-CN" dirty="0" smtClean="0"/>
              <a:t>The definition of interdependency should be improved</a:t>
            </a:r>
            <a:endParaRPr lang="en-SG" dirty="0" smtClean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 smtClean="0"/>
              <a:t>Application platform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 smtClean="0"/>
              <a:t>To improve visulisation with web service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SG" dirty="0" smtClean="0"/>
              <a:t>To improve querying service (e.g. multi-level)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21044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45" y="2662239"/>
            <a:ext cx="11130845" cy="877886"/>
          </a:xfrm>
        </p:spPr>
        <p:txBody>
          <a:bodyPr/>
          <a:lstStyle/>
          <a:p>
            <a:pPr algn="ctr"/>
            <a:r>
              <a:rPr lang="en-GB" sz="3200" dirty="0" smtClean="0"/>
              <a:t>Thank you</a:t>
            </a:r>
            <a:br>
              <a:rPr lang="en-GB" sz="3200" dirty="0" smtClean="0"/>
            </a:br>
            <a:r>
              <a:rPr lang="en-GB" sz="3200" dirty="0" smtClean="0"/>
              <a:t>Q &amp; A</a:t>
            </a:r>
            <a:endParaRPr lang="en-GB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6630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6" descr="osm_zurich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91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10/2/18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820"/>
            <a:ext cx="12192000" cy="55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229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206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Picture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80" y="1021879"/>
            <a:ext cx="7680121" cy="51633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237" y="1210381"/>
            <a:ext cx="38490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Ontop</a:t>
            </a:r>
            <a:r>
              <a:rPr lang="en-GB" dirty="0" smtClean="0"/>
              <a:t> OBDA Model: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/>
              <a:t>Based on R2RML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/>
              <a:t>A </a:t>
            </a:r>
            <a:r>
              <a:rPr lang="en-GB" sz="1600" dirty="0"/>
              <a:t>specification of how the data in a data source is related to the vocabulary of an OWL or an RDFS ontology</a:t>
            </a:r>
            <a:r>
              <a:rPr lang="en-GB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/>
              <a:t>Data source declaration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/>
              <a:t>Mapping axiom (source &amp; target)</a:t>
            </a:r>
          </a:p>
        </p:txBody>
      </p:sp>
    </p:spTree>
    <p:extLst>
      <p:ext uri="{BB962C8B-B14F-4D97-AF65-F5344CB8AC3E}">
        <p14:creationId xmlns:p14="http://schemas.microsoft.com/office/powerpoint/2010/main" val="42491485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2" name="Picture 11" descr="r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2" y="1081407"/>
            <a:ext cx="4866696" cy="2440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1" y="4583574"/>
            <a:ext cx="6692395" cy="1662704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709" y="783771"/>
            <a:ext cx="6635400" cy="40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78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Are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08" y="4417967"/>
            <a:ext cx="4803376" cy="1955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26981"/>
          </a:xfrm>
        </p:spPr>
        <p:txBody>
          <a:bodyPr/>
          <a:lstStyle/>
          <a:p>
            <a:r>
              <a:rPr lang="en-US" dirty="0"/>
              <a:t>Knowledge module—Creation of ontology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Content Placeholder 10"/>
          <p:cNvSpPr txBox="1">
            <a:spLocks/>
          </p:cNvSpPr>
          <p:nvPr/>
        </p:nvSpPr>
        <p:spPr>
          <a:xfrm>
            <a:off x="411557" y="1299131"/>
            <a:ext cx="6587921" cy="3009871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2000" dirty="0" smtClean="0"/>
              <a:t>Geographic area ontology defines attributes and subclasses to describe a geographic area.</a:t>
            </a:r>
          </a:p>
          <a:p>
            <a:pPr>
              <a:spcBef>
                <a:spcPts val="600"/>
              </a:spcBef>
            </a:pPr>
            <a:r>
              <a:rPr lang="en-GB" sz="2000" dirty="0" smtClean="0"/>
              <a:t>Time ontology defines temporal knowledge and support to describe the time series of other concepts.  </a:t>
            </a:r>
          </a:p>
          <a:p>
            <a:r>
              <a:rPr lang="en-GB" sz="2000" dirty="0" smtClean="0"/>
              <a:t>Example</a:t>
            </a:r>
          </a:p>
          <a:p>
            <a:pPr lvl="1"/>
            <a:r>
              <a:rPr lang="en-GB" sz="1800" dirty="0" smtClean="0"/>
              <a:t>A </a:t>
            </a:r>
            <a:r>
              <a:rPr lang="en-GB" sz="1800" dirty="0"/>
              <a:t>bus line has several </a:t>
            </a:r>
            <a:endParaRPr lang="en-GB" sz="1800" dirty="0" smtClean="0"/>
          </a:p>
          <a:p>
            <a:pPr lvl="1"/>
            <a:r>
              <a:rPr lang="en-GB" sz="1800" dirty="0"/>
              <a:t>This bus line is composed by several line segments. </a:t>
            </a:r>
            <a:endParaRPr lang="en-GB" sz="1800" dirty="0" smtClean="0"/>
          </a:p>
          <a:p>
            <a:pPr lvl="1"/>
            <a:r>
              <a:rPr lang="en-GB" sz="1800" dirty="0"/>
              <a:t>one station is related to one point. </a:t>
            </a:r>
            <a:endParaRPr lang="en-GB" sz="1800" dirty="0" smtClean="0"/>
          </a:p>
          <a:p>
            <a:pPr lvl="1"/>
            <a:r>
              <a:rPr lang="en-GB" sz="1800" dirty="0"/>
              <a:t>A line connects to several </a:t>
            </a:r>
            <a:r>
              <a:rPr lang="en-GB" sz="1800" dirty="0" smtClean="0"/>
              <a:t>points. </a:t>
            </a:r>
            <a:endParaRPr lang="en-GB" sz="1800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79" y="1173096"/>
            <a:ext cx="3833404" cy="3228528"/>
          </a:xfrm>
          <a:prstGeom prst="rect">
            <a:avLst/>
          </a:prstGeom>
        </p:spPr>
      </p:pic>
      <p:pic>
        <p:nvPicPr>
          <p:cNvPr id="8" name="Picture 7" descr="instansOnt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4" y="4514643"/>
            <a:ext cx="3660899" cy="1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97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667801"/>
          </a:xfrm>
        </p:spPr>
        <p:txBody>
          <a:bodyPr/>
          <a:lstStyle/>
          <a:p>
            <a:r>
              <a:rPr lang="en-GB" dirty="0" smtClean="0"/>
              <a:t>Methodology--Ontology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1" y="1571626"/>
            <a:ext cx="5762963" cy="1559860"/>
          </a:xfrm>
        </p:spPr>
        <p:txBody>
          <a:bodyPr/>
          <a:lstStyle/>
          <a:p>
            <a:r>
              <a:rPr lang="en-GB" sz="2000" dirty="0" smtClean="0"/>
              <a:t>What is Ontology?</a:t>
            </a:r>
          </a:p>
          <a:p>
            <a:pPr lvl="1"/>
            <a:r>
              <a:rPr lang="en-GB" b="1" dirty="0"/>
              <a:t>Ontology = high quality controlled structured vocabularies for the annotation (description, tagging) of data, images, documents</a:t>
            </a:r>
            <a:r>
              <a:rPr lang="is-IS" b="1" dirty="0"/>
              <a:t>…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9/2/18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867277"/>
              </p:ext>
            </p:extLst>
          </p:nvPr>
        </p:nvGraphicFramePr>
        <p:xfrm>
          <a:off x="553155" y="3334761"/>
          <a:ext cx="6136025" cy="2895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67732"/>
                <a:gridCol w="2590106"/>
                <a:gridCol w="2378187"/>
              </a:tblGrid>
              <a:tr h="320367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Ontology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Database</a:t>
                      </a:r>
                      <a:r>
                        <a:rPr lang="en-GB" sz="1600" baseline="0" dirty="0" smtClean="0"/>
                        <a:t> schema</a:t>
                      </a:r>
                      <a:endParaRPr lang="en-GB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37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Focus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Meaning </a:t>
                      </a:r>
                    </a:p>
                    <a:p>
                      <a:r>
                        <a:rPr lang="en-GB" sz="1600" dirty="0" smtClean="0"/>
                        <a:t>Shared understanding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Data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53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Purposes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Communication, search,</a:t>
                      </a:r>
                      <a:r>
                        <a:rPr lang="en-GB" sz="1600" baseline="0" dirty="0" smtClean="0"/>
                        <a:t> interoperability</a:t>
                      </a:r>
                      <a:r>
                        <a:rPr lang="is-IS" sz="1600" baseline="0" dirty="0" smtClean="0"/>
                        <a:t>…</a:t>
                      </a:r>
                      <a:endParaRPr lang="en-GB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Structure instances for</a:t>
                      </a:r>
                      <a:r>
                        <a:rPr lang="en-GB" sz="1600" baseline="0" dirty="0" smtClean="0"/>
                        <a:t> efficient storage and querying.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367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Instances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Optional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Central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53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Processing Engines</a:t>
                      </a:r>
                      <a:endParaRPr lang="en-GB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Theorem </a:t>
                      </a:r>
                      <a:r>
                        <a:rPr lang="en-GB" sz="1600" dirty="0" err="1" smtClean="0"/>
                        <a:t>provers</a:t>
                      </a:r>
                      <a:r>
                        <a:rPr lang="en-GB" sz="1600" baseline="0" dirty="0" smtClean="0"/>
                        <a:t> (infer new information, ensure consistency)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SQL Engines (querying, view, data integrity)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181" y="1407935"/>
            <a:ext cx="5303942" cy="2184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57352" y="3729891"/>
            <a:ext cx="483577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Roles of ontology: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A common vocabulary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Data sturcture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Explication of what is left implicit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Semantic interoperability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Explication of design rationale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Systematization of knowledge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Meta-model function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/>
              <a:t>Theory of content</a:t>
            </a:r>
          </a:p>
        </p:txBody>
      </p:sp>
    </p:spTree>
    <p:extLst>
      <p:ext uri="{BB962C8B-B14F-4D97-AF65-F5344CB8AC3E}">
        <p14:creationId xmlns:p14="http://schemas.microsoft.com/office/powerpoint/2010/main" val="40958223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</a:p>
          <a:p>
            <a:r>
              <a:rPr lang="en-GB" dirty="0" smtClean="0"/>
              <a:t>Project structure</a:t>
            </a:r>
          </a:p>
          <a:p>
            <a:r>
              <a:rPr lang="en-GB" dirty="0" smtClean="0"/>
              <a:t>Methodology</a:t>
            </a:r>
          </a:p>
          <a:p>
            <a:r>
              <a:rPr lang="en-GB" dirty="0" smtClean="0"/>
              <a:t>Knowledge module</a:t>
            </a:r>
          </a:p>
          <a:p>
            <a:r>
              <a:rPr lang="en-GB" dirty="0"/>
              <a:t>Data storage module</a:t>
            </a:r>
            <a:endParaRPr lang="en-GB" dirty="0" smtClean="0"/>
          </a:p>
          <a:p>
            <a:r>
              <a:rPr lang="en-GB" dirty="0" smtClean="0"/>
              <a:t>Implementation</a:t>
            </a:r>
          </a:p>
          <a:p>
            <a:r>
              <a:rPr lang="en-GB" dirty="0" smtClean="0"/>
              <a:t>Summary and further works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553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36676"/>
          </a:xfrm>
        </p:spPr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1766655"/>
            <a:ext cx="6178603" cy="44674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 smtClean="0"/>
              <a:t>Interdependencies </a:t>
            </a:r>
            <a:r>
              <a:rPr lang="en-US" sz="1800" dirty="0"/>
              <a:t>among </a:t>
            </a:r>
            <a:r>
              <a:rPr lang="en-US" sz="1800" dirty="0" smtClean="0"/>
              <a:t>infrastructure systems </a:t>
            </a:r>
            <a:r>
              <a:rPr lang="en-US" sz="1800" dirty="0"/>
              <a:t>made the system vulnerable to cascading failures, thus amplifying the impact of the initial failures into catastrophic </a:t>
            </a:r>
            <a:r>
              <a:rPr lang="en-US" sz="1800" dirty="0" smtClean="0"/>
              <a:t>proportions.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U</a:t>
            </a:r>
            <a:r>
              <a:rPr lang="en-US" sz="1800" dirty="0" smtClean="0"/>
              <a:t>rbanization </a:t>
            </a:r>
            <a:r>
              <a:rPr lang="en-US" sz="1800" dirty="0"/>
              <a:t>has increased the complexity of the </a:t>
            </a:r>
            <a:r>
              <a:rPr lang="en-US" sz="1800" dirty="0" smtClean="0"/>
              <a:t>infrastructure systems. 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 smtClean="0"/>
              <a:t>An </a:t>
            </a:r>
            <a:r>
              <a:rPr lang="en-US" sz="1800" dirty="0"/>
              <a:t>evolving understanding of the interdependencies among </a:t>
            </a:r>
            <a:r>
              <a:rPr lang="en-US" sz="1800" dirty="0" smtClean="0"/>
              <a:t>infrastructure systems. 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Existing works mainly focus </a:t>
            </a:r>
            <a:r>
              <a:rPr lang="en-US" sz="1800" dirty="0"/>
              <a:t>on the flow </a:t>
            </a:r>
            <a:r>
              <a:rPr lang="en-US" sz="1800" dirty="0" smtClean="0"/>
              <a:t>interdependencies. 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 smtClean="0"/>
              <a:t>Information of interdependencies and </a:t>
            </a:r>
            <a:r>
              <a:rPr lang="en-US" sz="1800" dirty="0"/>
              <a:t>solutions have difficult to be represented in the information systems. </a:t>
            </a:r>
          </a:p>
          <a:p>
            <a:pPr>
              <a:spcAft>
                <a:spcPts val="600"/>
              </a:spcAft>
            </a:pP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553" y="1017583"/>
            <a:ext cx="3400442" cy="2269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83" y="3286789"/>
            <a:ext cx="4015941" cy="29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719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430031"/>
          </a:xfrm>
        </p:spPr>
        <p:txBody>
          <a:bodyPr/>
          <a:lstStyle/>
          <a:p>
            <a:r>
              <a:rPr lang="en-GB" dirty="0" smtClean="0"/>
              <a:t>Project structure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Picture 6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60" y="729009"/>
            <a:ext cx="7925641" cy="54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9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9/2/18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282952" y="2918982"/>
            <a:ext cx="5853643" cy="3454790"/>
            <a:chOff x="6217120" y="1500843"/>
            <a:chExt cx="5284681" cy="40107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120" y="1524000"/>
              <a:ext cx="1443457" cy="146232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237251" y="1500843"/>
              <a:ext cx="4264550" cy="4010795"/>
              <a:chOff x="7237251" y="1500843"/>
              <a:chExt cx="4264550" cy="40107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/>
              <a:srcRect t="20190"/>
              <a:stretch/>
            </p:blipFill>
            <p:spPr>
              <a:xfrm>
                <a:off x="9558701" y="1808620"/>
                <a:ext cx="1943100" cy="112508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37251" y="1500843"/>
                <a:ext cx="1032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2">
                        <a:lumMod val="10000"/>
                      </a:schemeClr>
                    </a:solidFill>
                  </a:rPr>
                  <a:t>Real world</a:t>
                </a:r>
                <a:endParaRPr lang="en-GB" sz="1400" dirty="0">
                  <a:solidFill>
                    <a:schemeClr val="accent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>
                <a:off x="8043199" y="2190000"/>
                <a:ext cx="1515502" cy="276803"/>
              </a:xfrm>
              <a:prstGeom prst="right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  <a:effectLst>
                <a:outerShdw blurRad="127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 smtClean="0">
                    <a:ln w="1905"/>
                    <a:solidFill>
                      <a:schemeClr val="tx2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Futura BdCn BT" pitchFamily="34" charset="0"/>
                  </a:rPr>
                  <a:t>Formalization</a:t>
                </a:r>
                <a:endParaRPr lang="en-GB" sz="12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tx2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Futura BdCn BT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550682" y="1500843"/>
                <a:ext cx="16119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2">
                        <a:lumMod val="10000"/>
                      </a:schemeClr>
                    </a:solidFill>
                  </a:rPr>
                  <a:t>Conceptualization</a:t>
                </a:r>
                <a:endParaRPr lang="en-GB" sz="1400" dirty="0">
                  <a:solidFill>
                    <a:schemeClr val="accent2">
                      <a:lumMod val="10000"/>
                    </a:schemeClr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577" y="3860241"/>
                <a:ext cx="2766626" cy="1651397"/>
              </a:xfrm>
              <a:prstGeom prst="rect">
                <a:avLst/>
              </a:prstGeom>
            </p:spPr>
          </p:pic>
          <p:sp>
            <p:nvSpPr>
              <p:cNvPr id="17" name="Bent-Up Arrow 16"/>
              <p:cNvSpPr/>
              <p:nvPr/>
            </p:nvSpPr>
            <p:spPr>
              <a:xfrm rot="16200000" flipH="1">
                <a:off x="9891785" y="3521745"/>
                <a:ext cx="1747808" cy="676971"/>
              </a:xfrm>
              <a:prstGeom prst="bentUp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  <a:effectLst>
                <a:outerShdw blurRad="127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 smtClean="0">
                    <a:ln w="1905"/>
                    <a:solidFill>
                      <a:schemeClr val="tx2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Futura BdCn BT" pitchFamily="34" charset="0"/>
                  </a:rPr>
                  <a:t>Transformation</a:t>
                </a:r>
                <a:endParaRPr lang="en-GB" sz="1200" b="1" dirty="0">
                  <a:ln w="1905"/>
                  <a:solidFill>
                    <a:schemeClr val="tx2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Futura BdCn BT" pitchFamily="34" charset="0"/>
                </a:endParaRPr>
              </a:p>
            </p:txBody>
          </p:sp>
        </p:grp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96731"/>
          </a:xfrm>
        </p:spPr>
        <p:txBody>
          <a:bodyPr/>
          <a:lstStyle/>
          <a:p>
            <a:r>
              <a:rPr lang="en-GB" dirty="0" smtClean="0"/>
              <a:t>Method--Ontology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282953" y="1378072"/>
            <a:ext cx="53883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 smtClean="0"/>
              <a:t>What </a:t>
            </a:r>
            <a:r>
              <a:rPr lang="is-IS" sz="2000" dirty="0"/>
              <a:t>categories are?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How they are specified?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is-IS" sz="2000" dirty="0"/>
              <a:t>How they are related to each other</a:t>
            </a:r>
            <a:r>
              <a:rPr lang="is-IS" sz="2000" dirty="0" smtClean="0"/>
              <a:t>?</a:t>
            </a:r>
            <a:endParaRPr lang="is-IS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172633" y="1349496"/>
            <a:ext cx="4167521" cy="4613025"/>
            <a:chOff x="7098856" y="1090930"/>
            <a:chExt cx="4103008" cy="4581249"/>
          </a:xfrm>
        </p:grpSpPr>
        <p:sp>
          <p:nvSpPr>
            <p:cNvPr id="22" name="Process 21"/>
            <p:cNvSpPr/>
            <p:nvPr/>
          </p:nvSpPr>
          <p:spPr>
            <a:xfrm>
              <a:off x="7098856" y="1090930"/>
              <a:ext cx="4103008" cy="1872491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 smtClean="0">
                  <a:solidFill>
                    <a:schemeClr val="tx2"/>
                  </a:solidFill>
                  <a:latin typeface="Futura BdCn BT" pitchFamily="34" charset="0"/>
                </a:rPr>
                <a:t>Creation of Ontologies</a:t>
              </a:r>
              <a:endParaRPr lang="en-GB" dirty="0">
                <a:solidFill>
                  <a:schemeClr val="tx2"/>
                </a:solidFill>
                <a:latin typeface="Futura BdCn BT" pitchFamily="34" charset="0"/>
              </a:endParaRPr>
            </a:p>
          </p:txBody>
        </p:sp>
        <p:sp>
          <p:nvSpPr>
            <p:cNvPr id="23" name="Process 22"/>
            <p:cNvSpPr/>
            <p:nvPr/>
          </p:nvSpPr>
          <p:spPr>
            <a:xfrm>
              <a:off x="7098856" y="3799688"/>
              <a:ext cx="4103008" cy="1872491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 smtClean="0">
                  <a:solidFill>
                    <a:srgbClr val="006AB3"/>
                  </a:solidFill>
                  <a:latin typeface="Futura BdCn BT" pitchFamily="34" charset="0"/>
                </a:rPr>
                <a:t>Use of Ontologies</a:t>
              </a:r>
              <a:endParaRPr lang="en-GB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9091845" y="2963421"/>
              <a:ext cx="284931" cy="836267"/>
            </a:xfrm>
            <a:prstGeom prst="downArrow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Futura BdCn BT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69481" y="1532141"/>
              <a:ext cx="376684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/>
                <a:buChar char="•"/>
              </a:pPr>
              <a:r>
                <a:rPr lang="en-GB" sz="1400" dirty="0" smtClean="0"/>
                <a:t>Ontologies </a:t>
              </a:r>
              <a:r>
                <a:rPr lang="en-GB" sz="1400" b="1" dirty="0" smtClean="0"/>
                <a:t>OF</a:t>
              </a:r>
              <a:r>
                <a:rPr lang="en-GB" sz="1400" dirty="0" smtClean="0"/>
                <a:t> information system: to create description of the different aspects of real world.</a:t>
              </a:r>
            </a:p>
            <a:p>
              <a:pPr marL="171450" indent="-171450" algn="just">
                <a:buFont typeface="Arial"/>
                <a:buChar char="•"/>
              </a:pPr>
              <a:r>
                <a:rPr lang="en-GB" sz="1400" dirty="0" smtClean="0"/>
                <a:t>Ontologies </a:t>
              </a:r>
              <a:r>
                <a:rPr lang="en-GB" sz="1400" b="1" dirty="0" smtClean="0"/>
                <a:t>FOR </a:t>
              </a:r>
              <a:r>
                <a:rPr lang="en-GB" sz="1400" dirty="0" smtClean="0"/>
                <a:t>information system: to generate or validate information system components.</a:t>
              </a:r>
              <a:endParaRPr lang="en-GB" sz="1400" dirty="0"/>
            </a:p>
          </p:txBody>
        </p:sp>
        <p:sp>
          <p:nvSpPr>
            <p:cNvPr id="26" name="Process 25"/>
            <p:cNvSpPr/>
            <p:nvPr/>
          </p:nvSpPr>
          <p:spPr>
            <a:xfrm>
              <a:off x="7269481" y="4270094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Ontologies </a:t>
              </a:r>
              <a:r>
                <a:rPr lang="en-GB" sz="1200" b="1" dirty="0" smtClean="0">
                  <a:solidFill>
                    <a:srgbClr val="006AB3"/>
                  </a:solidFill>
                  <a:latin typeface="Futura BdCn BT" pitchFamily="34" charset="0"/>
                </a:rPr>
                <a:t>OF</a:t>
              </a:r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 information system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7" name="Process 26"/>
            <p:cNvSpPr/>
            <p:nvPr/>
          </p:nvSpPr>
          <p:spPr>
            <a:xfrm>
              <a:off x="7269481" y="4984241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Ontologies </a:t>
              </a:r>
              <a:r>
                <a:rPr lang="en-GB" sz="1200" b="1" dirty="0" smtClean="0">
                  <a:solidFill>
                    <a:srgbClr val="006AB3"/>
                  </a:solidFill>
                  <a:latin typeface="Futura BdCn BT" pitchFamily="34" charset="0"/>
                </a:rPr>
                <a:t>FOR </a:t>
              </a:r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information system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8" name="Process 27"/>
            <p:cNvSpPr/>
            <p:nvPr/>
          </p:nvSpPr>
          <p:spPr>
            <a:xfrm>
              <a:off x="9442236" y="4270094"/>
              <a:ext cx="1594086" cy="480335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Support the creation of modelling tools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sp>
          <p:nvSpPr>
            <p:cNvPr id="29" name="Process 28"/>
            <p:cNvSpPr/>
            <p:nvPr/>
          </p:nvSpPr>
          <p:spPr>
            <a:xfrm>
              <a:off x="9442236" y="4941250"/>
              <a:ext cx="1594086" cy="566317"/>
            </a:xfrm>
            <a:prstGeom prst="flowChartProcess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006AB3"/>
                  </a:solidFill>
                  <a:latin typeface="Futura BdCn BT" pitchFamily="34" charset="0"/>
                </a:rPr>
                <a:t>Support the creation of ontology-driven information systems</a:t>
              </a:r>
              <a:endParaRPr lang="en-GB" sz="1200" dirty="0">
                <a:solidFill>
                  <a:srgbClr val="006AB3"/>
                </a:solidFill>
                <a:latin typeface="Futura BdCn BT" pitchFamily="34" charset="0"/>
              </a:endParaRPr>
            </a:p>
          </p:txBody>
        </p:sp>
        <p:cxnSp>
          <p:nvCxnSpPr>
            <p:cNvPr id="30" name="Straight Arrow Connector 29"/>
            <p:cNvCxnSpPr>
              <a:stCxn id="26" idx="3"/>
              <a:endCxn id="28" idx="1"/>
            </p:cNvCxnSpPr>
            <p:nvPr/>
          </p:nvCxnSpPr>
          <p:spPr>
            <a:xfrm>
              <a:off x="8863567" y="4510262"/>
              <a:ext cx="5786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3"/>
              <a:endCxn id="29" idx="1"/>
            </p:cNvCxnSpPr>
            <p:nvPr/>
          </p:nvCxnSpPr>
          <p:spPr>
            <a:xfrm>
              <a:off x="8863567" y="5224409"/>
              <a:ext cx="5786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46442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391251"/>
          </a:xfrm>
        </p:spPr>
        <p:txBody>
          <a:bodyPr/>
          <a:lstStyle/>
          <a:p>
            <a:r>
              <a:rPr lang="en-US" dirty="0"/>
              <a:t>Knowledge </a:t>
            </a:r>
            <a:r>
              <a:rPr lang="en-US" dirty="0" smtClean="0"/>
              <a:t>module—Creation of 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8" y="1238768"/>
            <a:ext cx="5027036" cy="491755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 smtClean="0"/>
              <a:t>Issues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The </a:t>
            </a:r>
            <a:r>
              <a:rPr lang="en-US" sz="1400" dirty="0"/>
              <a:t>lack of models for non-flow interdependencies, especially spatial and logical interdependencies 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The </a:t>
            </a:r>
            <a:r>
              <a:rPr lang="en-US" sz="1400" dirty="0"/>
              <a:t>lack of a comprehensive framework to model and simulate all types of interdependencies. </a:t>
            </a:r>
            <a:endParaRPr lang="en-US" sz="1400" dirty="0" smtClean="0"/>
          </a:p>
          <a:p>
            <a:pPr lvl="1">
              <a:spcBef>
                <a:spcPts val="600"/>
              </a:spcBef>
            </a:pPr>
            <a:endParaRPr lang="en-US" sz="1400" dirty="0" smtClean="0"/>
          </a:p>
          <a:p>
            <a:pPr>
              <a:spcBef>
                <a:spcPts val="600"/>
              </a:spcBef>
            </a:pPr>
            <a:r>
              <a:rPr lang="en-US" sz="1800" dirty="0" smtClean="0"/>
              <a:t>An </a:t>
            </a:r>
            <a:r>
              <a:rPr lang="en-US" sz="1800" dirty="0"/>
              <a:t>ontology-based approach </a:t>
            </a:r>
            <a:endParaRPr lang="en-US" sz="1800" dirty="0" smtClean="0"/>
          </a:p>
          <a:p>
            <a:pPr lvl="1">
              <a:spcBef>
                <a:spcPts val="600"/>
              </a:spcBef>
            </a:pPr>
            <a:r>
              <a:rPr lang="en-US" sz="1400" dirty="0" smtClean="0"/>
              <a:t>To </a:t>
            </a:r>
            <a:r>
              <a:rPr lang="en-US" sz="1400" dirty="0"/>
              <a:t>model CIs with their properties and interaction within an CI component </a:t>
            </a:r>
            <a:endParaRPr lang="en-US" sz="1400" dirty="0" smtClean="0"/>
          </a:p>
          <a:p>
            <a:pPr lvl="1">
              <a:spcBef>
                <a:spcPts val="600"/>
              </a:spcBef>
            </a:pPr>
            <a:r>
              <a:rPr lang="en-US" sz="1400" dirty="0" smtClean="0"/>
              <a:t>Modeling of interdependencies </a:t>
            </a:r>
            <a:r>
              <a:rPr lang="en-US" sz="1400" dirty="0"/>
              <a:t>among systems</a:t>
            </a:r>
            <a:r>
              <a:rPr lang="en-US" sz="1200" dirty="0" smtClean="0"/>
              <a:t>.</a:t>
            </a:r>
          </a:p>
          <a:p>
            <a:pPr lvl="1">
              <a:spcBef>
                <a:spcPts val="600"/>
              </a:spcBef>
            </a:pPr>
            <a:r>
              <a:rPr lang="en-US" sz="1400" dirty="0" smtClean="0"/>
              <a:t>Separating </a:t>
            </a:r>
            <a:r>
              <a:rPr lang="en-US" sz="1400" dirty="0"/>
              <a:t>ontologies is to emphasize the detection of </a:t>
            </a:r>
            <a:r>
              <a:rPr lang="en-US" sz="1400" dirty="0" err="1"/>
              <a:t>spatio</a:t>
            </a:r>
            <a:r>
              <a:rPr lang="en-US" sz="1400" dirty="0"/>
              <a:t>-temporal configurations of geographic phenomena, and reuse elements of the same </a:t>
            </a:r>
            <a:r>
              <a:rPr lang="en-US" sz="1400" dirty="0" smtClean="0"/>
              <a:t>ontology </a:t>
            </a:r>
            <a:r>
              <a:rPr lang="en-US" sz="1400" dirty="0"/>
              <a:t>in </a:t>
            </a:r>
            <a:r>
              <a:rPr lang="en-US" sz="1400" dirty="0" smtClean="0"/>
              <a:t>different </a:t>
            </a:r>
            <a:r>
              <a:rPr lang="en-US" sz="1400" dirty="0"/>
              <a:t>applications. 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 lvl="1">
              <a:spcBef>
                <a:spcPts val="600"/>
              </a:spcBef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9/2/18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 descr="ontoFram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76" y="1238768"/>
            <a:ext cx="5679225" cy="196239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558" y="4458216"/>
            <a:ext cx="11272442" cy="2199530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GB" sz="2000" dirty="0"/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411559" y="5545539"/>
            <a:ext cx="5746376" cy="928372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  <a:defRPr lang="en-US" sz="24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Wingdings" pitchFamily="2" charset="2"/>
              <a:buChar char="§"/>
              <a:defRPr lang="en-US" sz="20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4pPr>
            <a:lvl5pPr marL="1252538" indent="-1746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 lang="de-DE" sz="1600" kern="1200" dirty="0">
                <a:solidFill>
                  <a:srgbClr val="002060"/>
                </a:solidFill>
                <a:latin typeface="Futura BdCn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347" y="3267347"/>
            <a:ext cx="4936653" cy="31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9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55" y="646114"/>
            <a:ext cx="11130845" cy="565761"/>
          </a:xfrm>
        </p:spPr>
        <p:txBody>
          <a:bodyPr/>
          <a:lstStyle/>
          <a:p>
            <a:r>
              <a:rPr lang="en-US" dirty="0"/>
              <a:t>Knowledge module—Creation of 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2" y="1531810"/>
            <a:ext cx="6606380" cy="4702300"/>
          </a:xfrm>
        </p:spPr>
        <p:txBody>
          <a:bodyPr/>
          <a:lstStyle/>
          <a:p>
            <a:r>
              <a:rPr lang="en-GB" sz="2000" dirty="0" smtClean="0"/>
              <a:t>Components of ontology</a:t>
            </a:r>
          </a:p>
          <a:p>
            <a:pPr lvl="1"/>
            <a:r>
              <a:rPr lang="en-GB" sz="1800" dirty="0" smtClean="0"/>
              <a:t>Concept</a:t>
            </a:r>
            <a:r>
              <a:rPr lang="en-GB" sz="1800" dirty="0"/>
              <a:t>: definition of the terms</a:t>
            </a:r>
          </a:p>
          <a:p>
            <a:pPr lvl="1"/>
            <a:r>
              <a:rPr lang="en-GB" sz="1800" dirty="0"/>
              <a:t>Relations: is-a, is-part-of, etc.</a:t>
            </a:r>
          </a:p>
          <a:p>
            <a:pPr lvl="1"/>
            <a:r>
              <a:rPr lang="en-GB" sz="1800" dirty="0"/>
              <a:t>Axioms: constraints or rules</a:t>
            </a:r>
          </a:p>
          <a:p>
            <a:pPr lvl="1"/>
            <a:r>
              <a:rPr lang="en-GB" sz="1800" dirty="0"/>
              <a:t>Instances: real “things”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9/2/18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09" y="3557558"/>
            <a:ext cx="4027369" cy="2422883"/>
          </a:xfrm>
          <a:prstGeom prst="rect">
            <a:avLst/>
          </a:prstGeom>
        </p:spPr>
      </p:pic>
      <p:pic>
        <p:nvPicPr>
          <p:cNvPr id="9" name="Picture 8" descr="ontoTransRe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16" y="3677746"/>
            <a:ext cx="4556884" cy="2630980"/>
          </a:xfrm>
          <a:prstGeom prst="rect">
            <a:avLst/>
          </a:prstGeom>
        </p:spPr>
      </p:pic>
      <p:pic>
        <p:nvPicPr>
          <p:cNvPr id="10" name="Picture 9" descr="cicom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64" y="1712595"/>
            <a:ext cx="4940540" cy="13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86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interdependency modelling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smtClean="0"/>
              <a:t>-</a:t>
            </a:r>
            <a:r>
              <a:rPr lang="en-GB" sz="2400" dirty="0" smtClean="0"/>
              <a:t>Data storage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781815"/>
            <a:ext cx="11292251" cy="1770370"/>
          </a:xfrm>
        </p:spPr>
        <p:txBody>
          <a:bodyPr/>
          <a:lstStyle/>
          <a:p>
            <a:r>
              <a:rPr lang="en-GB" dirty="0" smtClean="0"/>
              <a:t>R2RML </a:t>
            </a:r>
          </a:p>
          <a:p>
            <a:pPr lvl="1"/>
            <a:r>
              <a:rPr lang="en-GB" dirty="0" smtClean="0"/>
              <a:t>RDB </a:t>
            </a:r>
            <a:r>
              <a:rPr lang="en-GB" dirty="0"/>
              <a:t>to RDF Mapping </a:t>
            </a:r>
            <a:r>
              <a:rPr lang="en-GB" dirty="0" smtClean="0"/>
              <a:t>Language</a:t>
            </a:r>
          </a:p>
          <a:p>
            <a:pPr lvl="1"/>
            <a:r>
              <a:rPr lang="en-GB" dirty="0" smtClean="0"/>
              <a:t>To generate </a:t>
            </a:r>
            <a:r>
              <a:rPr lang="en-GB" dirty="0"/>
              <a:t>RDF triples from a relational database based on specific mappings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10/2/18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Can 6"/>
          <p:cNvSpPr/>
          <p:nvPr/>
        </p:nvSpPr>
        <p:spPr>
          <a:xfrm>
            <a:off x="9609905" y="4634850"/>
            <a:ext cx="1623289" cy="822960"/>
          </a:xfrm>
          <a:prstGeom prst="can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dirty="0" smtClean="0"/>
              <a:t>Relational Database</a:t>
            </a:r>
            <a:endParaRPr lang="en-GB" dirty="0"/>
          </a:p>
        </p:txBody>
      </p:sp>
      <p:sp>
        <p:nvSpPr>
          <p:cNvPr id="8" name="Cloud 7"/>
          <p:cNvSpPr/>
          <p:nvPr/>
        </p:nvSpPr>
        <p:spPr>
          <a:xfrm>
            <a:off x="2971890" y="4653600"/>
            <a:ext cx="1972288" cy="822960"/>
          </a:xfrm>
          <a:prstGeom prst="cloud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dirty="0" smtClean="0"/>
              <a:t>Ontologies</a:t>
            </a:r>
          </a:p>
          <a:p>
            <a:pPr algn="ctr"/>
            <a:r>
              <a:rPr lang="en-GB" dirty="0" smtClean="0"/>
              <a:t>(OWL)</a:t>
            </a:r>
            <a:endParaRPr lang="en-GB" dirty="0"/>
          </a:p>
        </p:txBody>
      </p:sp>
      <p:sp>
        <p:nvSpPr>
          <p:cNvPr id="11" name="Folded Corner 10"/>
          <p:cNvSpPr/>
          <p:nvPr/>
        </p:nvSpPr>
        <p:spPr>
          <a:xfrm>
            <a:off x="6346099" y="4714555"/>
            <a:ext cx="1681454" cy="663550"/>
          </a:xfrm>
          <a:prstGeom prst="foldedCorner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(R2RML)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3155" y="4772085"/>
            <a:ext cx="1585585" cy="5859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dirty="0" smtClean="0"/>
              <a:t>Queries</a:t>
            </a:r>
          </a:p>
          <a:p>
            <a:pPr algn="ctr"/>
            <a:r>
              <a:rPr lang="en-GB" dirty="0" smtClean="0"/>
              <a:t>(SPARQL)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3"/>
            <a:endCxn id="8" idx="2"/>
          </p:cNvCxnSpPr>
          <p:nvPr/>
        </p:nvCxnSpPr>
        <p:spPr>
          <a:xfrm>
            <a:off x="2138740" y="5065080"/>
            <a:ext cx="83926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0"/>
          </p:cNvCxnSpPr>
          <p:nvPr/>
        </p:nvCxnSpPr>
        <p:spPr>
          <a:xfrm flipH="1">
            <a:off x="4942534" y="5046330"/>
            <a:ext cx="1403565" cy="187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1" idx="3"/>
          </p:cNvCxnSpPr>
          <p:nvPr/>
        </p:nvCxnSpPr>
        <p:spPr>
          <a:xfrm flipH="1">
            <a:off x="8027553" y="5046330"/>
            <a:ext cx="158235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103101" y="3933468"/>
            <a:ext cx="2754300" cy="16772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00" dirty="0" smtClean="0">
                <a:latin typeface="Futura BdCn BT" pitchFamily="34" charset="0"/>
              </a:rPr>
              <a:t>Existing database</a:t>
            </a:r>
            <a:endParaRPr lang="en-GB" sz="1600" dirty="0">
              <a:latin typeface="Futura BdCn BT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2047" y="3937741"/>
            <a:ext cx="4861435" cy="16772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00" dirty="0" smtClean="0">
                <a:latin typeface="Futura BdCn BT" pitchFamily="34" charset="0"/>
              </a:rPr>
              <a:t>Knowledge module</a:t>
            </a:r>
            <a:endParaRPr lang="en-GB" sz="1600" dirty="0">
              <a:latin typeface="Futura BdCn BT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2438" y="3933468"/>
            <a:ext cx="2754300" cy="1677234"/>
          </a:xfrm>
          <a:prstGeom prst="rect">
            <a:avLst/>
          </a:prstGeom>
          <a:noFill/>
          <a:ln>
            <a:solidFill>
              <a:srgbClr val="0000FF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00" dirty="0" smtClean="0">
                <a:latin typeface="Futura BdCn BT" pitchFamily="34" charset="0"/>
              </a:rPr>
              <a:t>Data storage module</a:t>
            </a:r>
            <a:endParaRPr lang="en-GB" sz="1600" dirty="0">
              <a:latin typeface="Futura BdCn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49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interdependency modelling</a:t>
            </a:r>
            <a:br>
              <a:rPr lang="en-GB" dirty="0"/>
            </a:br>
            <a:r>
              <a:rPr lang="en-GB" dirty="0"/>
              <a:t>-</a:t>
            </a:r>
            <a:r>
              <a:rPr lang="en-GB" dirty="0" smtClean="0"/>
              <a:t>-</a:t>
            </a:r>
            <a:r>
              <a:rPr lang="en-GB" sz="2400" dirty="0" smtClean="0"/>
              <a:t>Implementation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pPr/>
              <a:t>6/2/18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Jingya YAN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5" name="TextBox 94"/>
          <p:cNvSpPr txBox="1"/>
          <p:nvPr/>
        </p:nvSpPr>
        <p:spPr>
          <a:xfrm>
            <a:off x="1794277" y="3285489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import</a:t>
            </a:r>
            <a:endParaRPr lang="en-GB" dirty="0"/>
          </a:p>
        </p:txBody>
      </p:sp>
      <p:pic>
        <p:nvPicPr>
          <p:cNvPr id="124" name="Picture 123" descr="osm_zurich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" y="1716361"/>
            <a:ext cx="1747579" cy="1210380"/>
          </a:xfrm>
          <a:prstGeom prst="rect">
            <a:avLst/>
          </a:prstGeom>
        </p:spPr>
      </p:pic>
      <p:pic>
        <p:nvPicPr>
          <p:cNvPr id="125" name="Picture 1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9" y="3188526"/>
            <a:ext cx="2907105" cy="1039095"/>
          </a:xfrm>
          <a:prstGeom prst="rect">
            <a:avLst/>
          </a:prstGeom>
        </p:spPr>
      </p:pic>
      <p:cxnSp>
        <p:nvCxnSpPr>
          <p:cNvPr id="138" name="Straight Arrow Connector 137"/>
          <p:cNvCxnSpPr>
            <a:stCxn id="124" idx="3"/>
            <a:endCxn id="9" idx="1"/>
          </p:cNvCxnSpPr>
          <p:nvPr/>
        </p:nvCxnSpPr>
        <p:spPr>
          <a:xfrm flipV="1">
            <a:off x="1844938" y="2149053"/>
            <a:ext cx="1562496" cy="17249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5" idx="0"/>
            <a:endCxn id="9" idx="1"/>
          </p:cNvCxnSpPr>
          <p:nvPr/>
        </p:nvCxnSpPr>
        <p:spPr>
          <a:xfrm flipV="1">
            <a:off x="1550912" y="2149053"/>
            <a:ext cx="1856522" cy="103947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47" y="4569553"/>
            <a:ext cx="2602130" cy="1463698"/>
          </a:xfrm>
          <a:prstGeom prst="rect">
            <a:avLst/>
          </a:prstGeom>
        </p:spPr>
      </p:pic>
      <p:cxnSp>
        <p:nvCxnSpPr>
          <p:cNvPr id="143" name="Straight Arrow Connector 142"/>
          <p:cNvCxnSpPr>
            <a:stCxn id="141" idx="3"/>
            <a:endCxn id="10" idx="2"/>
          </p:cNvCxnSpPr>
          <p:nvPr/>
        </p:nvCxnSpPr>
        <p:spPr>
          <a:xfrm>
            <a:off x="2851977" y="5301402"/>
            <a:ext cx="675371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807" y="4616792"/>
            <a:ext cx="2106866" cy="1416459"/>
          </a:xfrm>
          <a:prstGeom prst="rect">
            <a:avLst/>
          </a:prstGeom>
        </p:spPr>
      </p:pic>
      <p:cxnSp>
        <p:nvCxnSpPr>
          <p:cNvPr id="145" name="Straight Arrow Connector 144"/>
          <p:cNvCxnSpPr>
            <a:stCxn id="144" idx="1"/>
            <a:endCxn id="11" idx="3"/>
          </p:cNvCxnSpPr>
          <p:nvPr/>
        </p:nvCxnSpPr>
        <p:spPr>
          <a:xfrm flipH="1" flipV="1">
            <a:off x="8614156" y="5297899"/>
            <a:ext cx="1152651" cy="2712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62" y="907805"/>
            <a:ext cx="2163011" cy="1319515"/>
          </a:xfrm>
          <a:prstGeom prst="rect">
            <a:avLst/>
          </a:prstGeom>
        </p:spPr>
      </p:pic>
      <p:cxnSp>
        <p:nvCxnSpPr>
          <p:cNvPr id="150" name="Straight Arrow Connector 149"/>
          <p:cNvCxnSpPr>
            <a:stCxn id="12" idx="0"/>
            <a:endCxn id="149" idx="1"/>
          </p:cNvCxnSpPr>
          <p:nvPr/>
        </p:nvCxnSpPr>
        <p:spPr>
          <a:xfrm flipV="1">
            <a:off x="9285830" y="1567563"/>
            <a:ext cx="424832" cy="64983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407434" y="1701501"/>
            <a:ext cx="5880629" cy="4056274"/>
            <a:chOff x="3407434" y="1701501"/>
            <a:chExt cx="5880629" cy="4056274"/>
          </a:xfrm>
        </p:grpSpPr>
        <p:sp>
          <p:nvSpPr>
            <p:cNvPr id="247" name="Bevel 246"/>
            <p:cNvSpPr/>
            <p:nvPr/>
          </p:nvSpPr>
          <p:spPr>
            <a:xfrm>
              <a:off x="5377875" y="3254192"/>
              <a:ext cx="1637176" cy="801258"/>
            </a:xfrm>
            <a:prstGeom prst="bevel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Futura BdCn BT" pitchFamily="34" charset="0"/>
                </a:rPr>
                <a:t>Demo</a:t>
              </a:r>
            </a:p>
            <a:p>
              <a:pPr algn="ctr"/>
              <a:r>
                <a:rPr lang="en-GB" sz="1600" dirty="0" smtClean="0">
                  <a:latin typeface="Futura BdCn BT" pitchFamily="34" charset="0"/>
                </a:rPr>
                <a:t>(Java)</a:t>
              </a:r>
              <a:endParaRPr lang="en-GB" sz="1600" dirty="0">
                <a:latin typeface="Futura BdCn BT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07434" y="1701501"/>
              <a:ext cx="5880629" cy="4056274"/>
              <a:chOff x="3407434" y="1701501"/>
              <a:chExt cx="5880629" cy="4056274"/>
            </a:xfrm>
          </p:grpSpPr>
          <p:sp>
            <p:nvSpPr>
              <p:cNvPr id="9" name="Folded Corner 8"/>
              <p:cNvSpPr/>
              <p:nvPr/>
            </p:nvSpPr>
            <p:spPr>
              <a:xfrm>
                <a:off x="3407434" y="1861338"/>
                <a:ext cx="1599182" cy="575430"/>
              </a:xfrm>
              <a:prstGeom prst="foldedCorner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latin typeface="Futura BdCn BT" pitchFamily="34" charset="0"/>
                  </a:rPr>
                  <a:t>Openstreetmap</a:t>
                </a:r>
                <a:endParaRPr lang="en-GB" sz="1600" dirty="0">
                  <a:latin typeface="Futura BdCn BT" pitchFamily="34" charset="0"/>
                </a:endParaRPr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3527348" y="4845028"/>
                <a:ext cx="1359353" cy="912747"/>
              </a:xfrm>
              <a:prstGeom prst="ca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latin typeface="Futura BdCn BT" pitchFamily="34" charset="0"/>
                  </a:rPr>
                  <a:t>PostgreSQL</a:t>
                </a:r>
                <a:endParaRPr lang="en-GB" sz="1600" dirty="0">
                  <a:latin typeface="Futura BdCn BT" pitchFamily="34" charset="0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7282951" y="4990343"/>
                <a:ext cx="1331205" cy="615111"/>
              </a:xfrm>
              <a:prstGeom prst="foldedCorner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latin typeface="Futura BdCn BT" pitchFamily="34" charset="0"/>
                  </a:rPr>
                  <a:t>Mappings</a:t>
                </a:r>
                <a:endParaRPr lang="en-GB" sz="1600" dirty="0">
                  <a:latin typeface="Futura BdCn BT" pitchFamily="34" charset="0"/>
                </a:endParaRPr>
              </a:p>
            </p:txBody>
          </p:sp>
          <p:sp>
            <p:nvSpPr>
              <p:cNvPr id="12" name="Cloud 11"/>
              <p:cNvSpPr/>
              <p:nvPr/>
            </p:nvSpPr>
            <p:spPr>
              <a:xfrm>
                <a:off x="6609046" y="1701501"/>
                <a:ext cx="2679017" cy="1031800"/>
              </a:xfrm>
              <a:prstGeom prst="cloud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latin typeface="Futura BdCn BT" pitchFamily="34" charset="0"/>
                  </a:rPr>
                  <a:t>CI interdependency</a:t>
                </a:r>
              </a:p>
              <a:p>
                <a:pPr algn="ctr"/>
                <a:r>
                  <a:rPr lang="en-GB" sz="1600" dirty="0" smtClean="0">
                    <a:latin typeface="Futura BdCn BT" pitchFamily="34" charset="0"/>
                  </a:rPr>
                  <a:t>Ontologies</a:t>
                </a:r>
                <a:endParaRPr lang="en-GB" sz="1600" dirty="0">
                  <a:latin typeface="Futura BdCn BT" pitchFamily="34" charset="0"/>
                </a:endParaRPr>
              </a:p>
            </p:txBody>
          </p:sp>
          <p:cxnSp>
            <p:nvCxnSpPr>
              <p:cNvPr id="15" name="Straight Arrow Connector 14"/>
              <p:cNvCxnSpPr>
                <a:stCxn id="9" idx="2"/>
                <a:endCxn id="10" idx="1"/>
              </p:cNvCxnSpPr>
              <p:nvPr/>
            </p:nvCxnSpPr>
            <p:spPr>
              <a:xfrm>
                <a:off x="4207025" y="2436768"/>
                <a:ext cx="0" cy="24082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Elbow Connector 100"/>
              <p:cNvCxnSpPr>
                <a:stCxn id="10" idx="4"/>
                <a:endCxn id="11" idx="1"/>
              </p:cNvCxnSpPr>
              <p:nvPr/>
            </p:nvCxnSpPr>
            <p:spPr>
              <a:xfrm flipV="1">
                <a:off x="4886701" y="5297899"/>
                <a:ext cx="2396250" cy="350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>
                <a:stCxn id="11" idx="0"/>
                <a:endCxn id="12" idx="1"/>
              </p:cNvCxnSpPr>
              <p:nvPr/>
            </p:nvCxnSpPr>
            <p:spPr>
              <a:xfrm rot="5400000" flipH="1" flipV="1">
                <a:off x="6819484" y="3861273"/>
                <a:ext cx="2258141" cy="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Elbow Connector 248"/>
              <p:cNvCxnSpPr>
                <a:stCxn id="12" idx="2"/>
                <a:endCxn id="247" idx="6"/>
              </p:cNvCxnSpPr>
              <p:nvPr/>
            </p:nvCxnSpPr>
            <p:spPr>
              <a:xfrm rot="10800000" flipV="1">
                <a:off x="6196464" y="2217400"/>
                <a:ext cx="420893" cy="1036791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Elbow Connector 250"/>
              <p:cNvCxnSpPr>
                <a:stCxn id="10" idx="4"/>
                <a:endCxn id="247" idx="2"/>
              </p:cNvCxnSpPr>
              <p:nvPr/>
            </p:nvCxnSpPr>
            <p:spPr>
              <a:xfrm flipV="1">
                <a:off x="4886701" y="4055450"/>
                <a:ext cx="1309762" cy="124595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TextBox 252"/>
              <p:cNvSpPr txBox="1"/>
              <p:nvPr/>
            </p:nvSpPr>
            <p:spPr>
              <a:xfrm>
                <a:off x="4207025" y="2819194"/>
                <a:ext cx="825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import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494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RS ­ Template (Apr-12-2016)">
  <a:themeElements>
    <a:clrScheme name="FRS">
      <a:dk1>
        <a:srgbClr val="20407A"/>
      </a:dk1>
      <a:lt1>
        <a:srgbClr val="FFFFFF"/>
      </a:lt1>
      <a:dk2>
        <a:srgbClr val="006AB3"/>
      </a:dk2>
      <a:lt2>
        <a:srgbClr val="FFFFFF"/>
      </a:lt2>
      <a:accent1>
        <a:srgbClr val="E6C3A1"/>
      </a:accent1>
      <a:accent2>
        <a:srgbClr val="C0D7EC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utura">
      <a:majorFont>
        <a:latin typeface="Futura BdCn BT"/>
        <a:ea typeface=""/>
        <a:cs typeface=""/>
      </a:majorFont>
      <a:minorFont>
        <a:latin typeface="Futura BdCn B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solidFill>
            <a:srgbClr val="0070C0"/>
          </a:solidFill>
        </a:ln>
        <a:effectLst>
          <a:outerShdw blurRad="127000" dist="1270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dirty="0">
            <a:latin typeface="Futura BdCn B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FRS – Template (Apr-12-2016).potx" id="{C541DCD2-2B48-4CF5-80E5-C79DD7F82FC9}" vid="{85C9C235-6A50-4990-8D05-2931B5FDB48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FRS ­ Template (Apr-12-2016).potx</Template>
  <TotalTime>44056</TotalTime>
  <Words>854</Words>
  <Application>Microsoft Macintosh PowerPoint</Application>
  <PresentationFormat>Custom</PresentationFormat>
  <Paragraphs>190</Paragraphs>
  <Slides>19</Slides>
  <Notes>7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FRS ­ Template (Apr-12-2016)</vt:lpstr>
      <vt:lpstr>Corel DESIGNER</vt:lpstr>
      <vt:lpstr>Ontology-based approach to modelling interdependency of critical infrastructure</vt:lpstr>
      <vt:lpstr>Outlines</vt:lpstr>
      <vt:lpstr>Motivation</vt:lpstr>
      <vt:lpstr>Project structure</vt:lpstr>
      <vt:lpstr>Method--Ontology</vt:lpstr>
      <vt:lpstr>Knowledge module—Creation of ontology</vt:lpstr>
      <vt:lpstr>Knowledge module—Creation of ontology</vt:lpstr>
      <vt:lpstr>Infrastructure interdependency modelling --Data storage module</vt:lpstr>
      <vt:lpstr>Infrastructure interdependency modelling --Implementation</vt:lpstr>
      <vt:lpstr>Infrastructure interdependency modelling --Demo</vt:lpstr>
      <vt:lpstr>Summary and Further works</vt:lpstr>
      <vt:lpstr>Thank you Q &amp;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module—Creation of ontology</vt:lpstr>
      <vt:lpstr>Methodology--Ontology</vt:lpstr>
    </vt:vector>
  </TitlesOfParts>
  <Company>ETH Zuerich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FRS Presentation</dc:title>
  <dc:creator>hanshei</dc:creator>
  <cp:lastModifiedBy>Jingya Yan</cp:lastModifiedBy>
  <cp:revision>639</cp:revision>
  <cp:lastPrinted>2017-11-27T03:16:49Z</cp:lastPrinted>
  <dcterms:created xsi:type="dcterms:W3CDTF">2016-04-12T04:57:51Z</dcterms:created>
  <dcterms:modified xsi:type="dcterms:W3CDTF">2018-02-10T07:41:17Z</dcterms:modified>
</cp:coreProperties>
</file>